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3"/>
  </p:notesMasterIdLst>
  <p:sldIdLst>
    <p:sldId id="256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09" r:id="rId13"/>
    <p:sldId id="417" r:id="rId14"/>
    <p:sldId id="419" r:id="rId15"/>
    <p:sldId id="418" r:id="rId16"/>
    <p:sldId id="420" r:id="rId17"/>
    <p:sldId id="421" r:id="rId18"/>
    <p:sldId id="422" r:id="rId19"/>
    <p:sldId id="423" r:id="rId20"/>
    <p:sldId id="424" r:id="rId21"/>
    <p:sldId id="42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01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85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054A3-3FAC-4034-8076-8404CC918A7E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7D035-F0CE-43D0-AE4A-2D6D201DA4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226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Er zijn meer mensen die moeite hebben met rekenen, dan dat er mensen zijn die moeite hebben met taal.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D035-F0CE-43D0-AE4A-2D6D201DA44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9449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Mensen die moeite hebben met gecijferdheid, vermijden situaties met getallen. Denk aan maaltijdboxen of kant-en-klaar maaltijden, altijd betalen met groot geld of pinpas, financiën en belastingaangifte door een ander laten doen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D035-F0CE-43D0-AE4A-2D6D201DA44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0496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Mensen die moeite hebben met rekenen, kunnen bijvoorbeeld moeite hebben met op tijd komen, hun financiën beheren of kunnen niet mee doen met een spelletje met hun kinderen.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D035-F0CE-43D0-AE4A-2D6D201DA44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4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Als we het hebben over rekenen, moet je niet denken aan het schoolse rekenen, maar juist aan het functionele rekenen. Dit noemen we ook wel gecijferdheid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D035-F0CE-43D0-AE4A-2D6D201DA44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1883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Gecijferdheid bestaat uit vier aspecten: context, content, hogere orde vaardigheden en houding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D035-F0CE-43D0-AE4A-2D6D201DA44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656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Gecijferdheid is altijd onderdeel van een bepaalde context. Het is altijd verbonden met het echte leven.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D035-F0CE-43D0-AE4A-2D6D201DA44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3206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Elke </a:t>
            </a:r>
            <a:r>
              <a:rPr lang="nl-NL" dirty="0" err="1"/>
              <a:t>gecijferdheidssituatie</a:t>
            </a:r>
            <a:r>
              <a:rPr lang="nl-NL" dirty="0"/>
              <a:t> heeft zijn eigen content. Hiervoor heeft iemand bepaalde kennis nodig.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D035-F0CE-43D0-AE4A-2D6D201DA44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1600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Iemand die gecijferd gedrag vertoont zal hogere orde vaardigheden inzetten om tot het gewenste resultaat te komen.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D035-F0CE-43D0-AE4A-2D6D201DA44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56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houding iemand heeft ten aanzien van getallen en zichzelf zal van invloed zijn of iemand succesvol is op het gebied van gecijferdheid.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D035-F0CE-43D0-AE4A-2D6D201DA44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6472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7D035-F0CE-43D0-AE4A-2D6D201DA44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608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209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586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688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894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994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34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57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5822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39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516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777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F034B-647A-4C97-8152-4C2992A873DA}" type="datetimeFigureOut">
              <a:rPr lang="nl-NL" smtClean="0"/>
              <a:t>3-6-2022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BB962-0E33-4E18-B59F-8E293818C8C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13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hyperlink" Target="http://www.gecijferdheidteltmee.nl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53BE6E8-2D50-4130-A25C-12EAE59E5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5550" y="0"/>
            <a:ext cx="969645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4CB605D-D1BD-4626-A05D-64AD5849EA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26745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3B508F-CF9A-4EA2-8249-EF78206B9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6480" y="1584894"/>
            <a:ext cx="5303939" cy="23876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latin typeface="Futura"/>
              </a:rPr>
              <a:t>Gecijferdheid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B68EA4E-9E7E-487B-A0FD-EB478A410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3860" y="4056180"/>
            <a:ext cx="4209176" cy="1655762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Een korte introductie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3D14198-957C-408A-9FFD-85AA565EA514}"/>
              </a:ext>
            </a:extLst>
          </p:cNvPr>
          <p:cNvSpPr/>
          <p:nvPr/>
        </p:nvSpPr>
        <p:spPr>
          <a:xfrm>
            <a:off x="7772400" y="5969000"/>
            <a:ext cx="1790700" cy="61277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814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AE094D9-E5E5-4AA4-B8BF-2CB3EFA62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0254" y="1544782"/>
            <a:ext cx="3768437" cy="37684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817411" y="5680919"/>
            <a:ext cx="71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Bron: European Common </a:t>
            </a:r>
            <a:r>
              <a:rPr lang="nl-NL" dirty="0" err="1"/>
              <a:t>Numeracy</a:t>
            </a:r>
            <a:r>
              <a:rPr lang="nl-NL" dirty="0"/>
              <a:t> Framework – www.cenf.eu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B673E1A-0107-465E-9E38-400930960F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481" y="1760706"/>
            <a:ext cx="5865779" cy="294748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1A441F87-3B6F-4E4A-9D09-0A2362B52CF1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815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AE094D9-E5E5-4AA4-B8BF-2CB3EFA62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0254" y="1544782"/>
            <a:ext cx="3768437" cy="37684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817411" y="5680919"/>
            <a:ext cx="71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Bron: European Common </a:t>
            </a:r>
            <a:r>
              <a:rPr lang="nl-NL" dirty="0" err="1"/>
              <a:t>Numeracy</a:t>
            </a:r>
            <a:r>
              <a:rPr lang="nl-NL" dirty="0"/>
              <a:t> Framework – www.cenf.eu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11A0811-B5EF-41F0-AB00-D18F4D6F6D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2366" y="1976631"/>
            <a:ext cx="5752943" cy="294748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89C7555C-AAD4-481A-8EBA-70B8A086B551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196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1A1571-A963-4C4E-AABA-9C077789F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29" y="1771488"/>
            <a:ext cx="5683931" cy="293669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817411" y="5680919"/>
            <a:ext cx="71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Bron: European Common </a:t>
            </a:r>
            <a:r>
              <a:rPr lang="nl-NL" dirty="0" err="1"/>
              <a:t>Numeracy</a:t>
            </a:r>
            <a:r>
              <a:rPr lang="nl-NL" dirty="0"/>
              <a:t> Framework – www.cenf.eu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7A33204-4824-4B5A-B5E7-C1BB86BDB58C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58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AE094D9-E5E5-4AA4-B8BF-2CB3EFA62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0254" y="1544782"/>
            <a:ext cx="3768437" cy="37684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817411" y="5680919"/>
            <a:ext cx="71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Bron: European Common </a:t>
            </a:r>
            <a:r>
              <a:rPr lang="nl-NL" dirty="0" err="1"/>
              <a:t>Numeracy</a:t>
            </a:r>
            <a:r>
              <a:rPr lang="nl-NL" dirty="0"/>
              <a:t> Framework – www.cenf.eu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CC442F7-939E-4FF8-A805-D7E11ED0E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71" y="1829186"/>
            <a:ext cx="5726189" cy="287900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63AFB3E9-1A64-4D70-95C3-EAB37D4039AE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618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817411" y="5680919"/>
            <a:ext cx="71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Bron: European Common </a:t>
            </a:r>
            <a:r>
              <a:rPr lang="nl-NL" dirty="0" err="1"/>
              <a:t>Numeracy</a:t>
            </a:r>
            <a:r>
              <a:rPr lang="nl-NL" dirty="0"/>
              <a:t> Framework – www.cenf.eu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CE75E7B-0BA7-454A-8639-1CCA2DCC3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1991" y="1361872"/>
            <a:ext cx="8093413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3B97392-F5BA-4DC8-BCF9-A5EDA34123F6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3227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579286" y="2644169"/>
            <a:ext cx="7126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Hoe herken je signalen </a:t>
            </a:r>
          </a:p>
          <a:p>
            <a:pPr algn="ctr"/>
            <a:r>
              <a:rPr lang="nl-NL" sz="3200" dirty="0"/>
              <a:t>dat mensen moeite </a:t>
            </a:r>
          </a:p>
          <a:p>
            <a:pPr algn="ctr"/>
            <a:r>
              <a:rPr lang="nl-NL" sz="3200"/>
              <a:t>hebben met gecijferdheid?</a:t>
            </a:r>
            <a:endParaRPr lang="nl-NL" sz="3200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136D610-B9E9-485E-BAA3-80F37B5DC241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8813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0136D610-B9E9-485E-BAA3-80F37B5DC241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persoon, vervagen, menigte&#10;&#10;Automatisch gegenereerde beschrijving">
            <a:extLst>
              <a:ext uri="{FF2B5EF4-FFF2-40B4-BE49-F238E27FC236}">
                <a16:creationId xmlns:a16="http://schemas.microsoft.com/office/drawing/2014/main" id="{F2F385AE-AE1D-4AB2-95ED-DAAF78C10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39" y="1445438"/>
            <a:ext cx="4742121" cy="316141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1C07E87-8F0F-4A57-BB34-26FEE7D1BF18}"/>
              </a:ext>
            </a:extLst>
          </p:cNvPr>
          <p:cNvSpPr txBox="1"/>
          <p:nvPr/>
        </p:nvSpPr>
        <p:spPr>
          <a:xfrm>
            <a:off x="1736436" y="4728799"/>
            <a:ext cx="848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Vermijden van cijfers</a:t>
            </a:r>
          </a:p>
        </p:txBody>
      </p:sp>
    </p:spTree>
    <p:extLst>
      <p:ext uri="{BB962C8B-B14F-4D97-AF65-F5344CB8AC3E}">
        <p14:creationId xmlns:p14="http://schemas.microsoft.com/office/powerpoint/2010/main" val="1432806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579286" y="1390984"/>
            <a:ext cx="7126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Meer weten over gecijferdheid?</a:t>
            </a:r>
          </a:p>
          <a:p>
            <a:pPr algn="ctr"/>
            <a:endParaRPr lang="nl-NL" sz="3200" dirty="0"/>
          </a:p>
          <a:p>
            <a:pPr algn="ctr"/>
            <a:r>
              <a:rPr lang="nl-NL" sz="3200" dirty="0">
                <a:hlinkClick r:id="rId4"/>
              </a:rPr>
              <a:t>www.gecijferdheidteltmee.nl</a:t>
            </a:r>
            <a:r>
              <a:rPr lang="nl-NL" sz="3200" dirty="0"/>
              <a:t>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136D610-B9E9-485E-BAA3-80F37B5DC241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BB79744-CA19-4A86-B060-EE9BDB853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484" y="3428999"/>
            <a:ext cx="5497032" cy="236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57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57E72946-B922-4A08-A9B1-D0C5F7977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29339"/>
            <a:ext cx="12196430" cy="524185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532655" y="3152560"/>
            <a:ext cx="712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Vragen?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136D610-B9E9-485E-BAA3-80F37B5DC241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7478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579286" y="2644169"/>
            <a:ext cx="7126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Hoeveel mensen </a:t>
            </a:r>
          </a:p>
          <a:p>
            <a:pPr algn="ctr"/>
            <a:r>
              <a:rPr lang="nl-NL" sz="3200" dirty="0"/>
              <a:t>hebben moeite met </a:t>
            </a:r>
          </a:p>
          <a:p>
            <a:pPr algn="ctr"/>
            <a:r>
              <a:rPr lang="nl-NL" sz="3200" dirty="0"/>
              <a:t>taal en/of rekenen?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BEF3F21-53A8-4F32-A7E2-03371012F432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28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537814DC-E2EC-4202-A801-66C819E0A1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0742" y="766218"/>
            <a:ext cx="7235233" cy="484561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817411" y="5680919"/>
            <a:ext cx="71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Bron: Algemene rekenkamer (2016). </a:t>
            </a:r>
            <a:r>
              <a:rPr lang="nl-NL" i="1" dirty="0"/>
              <a:t>Aanpak van laaggeletterdheid.</a:t>
            </a:r>
            <a:endParaRPr lang="nl-NL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DDC332B-080F-4FAB-A724-55D15CA7AD5B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21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579286" y="2644169"/>
            <a:ext cx="7126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Waar lopen mensen </a:t>
            </a:r>
          </a:p>
          <a:p>
            <a:pPr algn="ctr"/>
            <a:r>
              <a:rPr lang="nl-NL" sz="3200" dirty="0"/>
              <a:t>die moeite hebben </a:t>
            </a:r>
          </a:p>
          <a:p>
            <a:pPr algn="ctr"/>
            <a:r>
              <a:rPr lang="nl-NL" sz="3200" dirty="0"/>
              <a:t>met rekenen tegenaan?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9762AFF-380F-429F-9DDF-F9B6A8C4335C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393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53DDE87F-CBC3-4C44-A35D-07ABC5E02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6" y="3879328"/>
            <a:ext cx="2696918" cy="1800000"/>
          </a:xfrm>
          <a:prstGeom prst="rect">
            <a:avLst/>
          </a:prstGeom>
        </p:spPr>
      </p:pic>
      <p:pic>
        <p:nvPicPr>
          <p:cNvPr id="26" name="Afbeelding 25" descr="Afbeelding met tekst&#10;&#10;Automatisch gegenereerde beschrijving">
            <a:extLst>
              <a:ext uri="{FF2B5EF4-FFF2-40B4-BE49-F238E27FC236}">
                <a16:creationId xmlns:a16="http://schemas.microsoft.com/office/drawing/2014/main" id="{8EA24654-1EFE-4933-A2BC-7A35A97CE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48" y="3879328"/>
            <a:ext cx="2700000" cy="1800000"/>
          </a:xfrm>
          <a:prstGeom prst="rect">
            <a:avLst/>
          </a:prstGeom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F14B7D6F-8CC6-437E-9233-529AC8B3D1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6" y="1473925"/>
            <a:ext cx="2700000" cy="1800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3B26DB3-997D-4E1F-B079-1E6766925C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45" y="1473925"/>
            <a:ext cx="2700000" cy="1800000"/>
          </a:xfrm>
          <a:prstGeom prst="rect">
            <a:avLst/>
          </a:prstGeom>
        </p:spPr>
      </p:pic>
      <p:pic>
        <p:nvPicPr>
          <p:cNvPr id="21" name="Afbeelding 20" descr="Afbeelding met persoon, grond&#10;&#10;Automatisch gegenereerde beschrijving">
            <a:extLst>
              <a:ext uri="{FF2B5EF4-FFF2-40B4-BE49-F238E27FC236}">
                <a16:creationId xmlns:a16="http://schemas.microsoft.com/office/drawing/2014/main" id="{B04008D5-7079-4E12-B880-A8BE623DE0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34" y="1473925"/>
            <a:ext cx="2700000" cy="180000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51C7C4AC-4A03-42B3-99C1-51E9D96C21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9645" y="3879328"/>
            <a:ext cx="2700000" cy="180000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A0DE3F6A-EF70-4EE2-B398-261E647E0C0B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155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579286" y="2644169"/>
            <a:ext cx="71266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Wat bedoelen we </a:t>
            </a:r>
          </a:p>
          <a:p>
            <a:pPr algn="ctr"/>
            <a:r>
              <a:rPr lang="nl-NL" sz="3200" dirty="0"/>
              <a:t>als we het hebben </a:t>
            </a:r>
          </a:p>
          <a:p>
            <a:pPr algn="ctr"/>
            <a:r>
              <a:rPr lang="nl-NL" sz="3200" dirty="0"/>
              <a:t>over ‘rekenen’?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12F6C9F-21C8-4D4E-9556-69235E8D1511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534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65B66D2B-82EC-4B16-8B10-A2252E8144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132" y="1473924"/>
            <a:ext cx="4348577" cy="2880001"/>
          </a:xfrm>
          <a:prstGeom prst="rect">
            <a:avLst/>
          </a:prstGeom>
        </p:spPr>
      </p:pic>
      <p:pic>
        <p:nvPicPr>
          <p:cNvPr id="11" name="Afbeelding 10" descr="Afbeelding met tekst, binnen, klok&#10;&#10;Automatisch gegenereerde beschrijving">
            <a:extLst>
              <a:ext uri="{FF2B5EF4-FFF2-40B4-BE49-F238E27FC236}">
                <a16:creationId xmlns:a16="http://schemas.microsoft.com/office/drawing/2014/main" id="{58B787B6-47B9-4C4C-8E28-CDAA66C5C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92" y="1473925"/>
            <a:ext cx="4348576" cy="2880000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FF100F3C-9E55-403B-80D3-EDF9BEDF0556}"/>
              </a:ext>
            </a:extLst>
          </p:cNvPr>
          <p:cNvSpPr txBox="1"/>
          <p:nvPr/>
        </p:nvSpPr>
        <p:spPr>
          <a:xfrm>
            <a:off x="1736436" y="4728799"/>
            <a:ext cx="848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Schools rekenen                                   Gecijferdheid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D00A66CD-25D4-49EC-87AB-DD2072C4C318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6443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579286" y="2644169"/>
            <a:ext cx="7126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Gecijferdheid, </a:t>
            </a:r>
          </a:p>
          <a:p>
            <a:pPr algn="ctr"/>
            <a:r>
              <a:rPr lang="nl-NL" sz="3200" dirty="0"/>
              <a:t>wat is dat?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920B9D9-8916-4700-8F6A-1DA5C337BDD9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913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FA187F3C-8976-439B-8F6B-22D36016559D}"/>
              </a:ext>
            </a:extLst>
          </p:cNvPr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398C3EAC-CDB5-4C0D-AAE7-7C8AF38FF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"/>
            <a:stretch/>
          </p:blipFill>
          <p:spPr>
            <a:xfrm>
              <a:off x="2486025" y="0"/>
              <a:ext cx="9705975" cy="6857999"/>
            </a:xfrm>
            <a:prstGeom prst="rect">
              <a:avLst/>
            </a:prstGeom>
          </p:spPr>
        </p:pic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417F749A-2721-4E1C-B0F9-DC0885B80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0"/>
            <a:stretch/>
          </p:blipFill>
          <p:spPr>
            <a:xfrm>
              <a:off x="0" y="0"/>
              <a:ext cx="7458075" cy="6857999"/>
            </a:xfrm>
            <a:prstGeom prst="rect">
              <a:avLst/>
            </a:prstGeom>
          </p:spPr>
        </p:pic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483B0389-97B1-4943-B983-EB5FF93EDF84}"/>
              </a:ext>
            </a:extLst>
          </p:cNvPr>
          <p:cNvSpPr txBox="1"/>
          <p:nvPr/>
        </p:nvSpPr>
        <p:spPr>
          <a:xfrm>
            <a:off x="2817411" y="5680919"/>
            <a:ext cx="712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Bron: European Common </a:t>
            </a:r>
            <a:r>
              <a:rPr lang="nl-NL" dirty="0" err="1"/>
              <a:t>Numeracy</a:t>
            </a:r>
            <a:r>
              <a:rPr lang="nl-NL" dirty="0"/>
              <a:t> Framework – www.cenf.eu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CE75E7B-0BA7-454A-8639-1CCA2DCC3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9418" y="1459345"/>
            <a:ext cx="3962400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9CA98CD-B3F0-4251-BF69-F67FDA99CCA5}"/>
              </a:ext>
            </a:extLst>
          </p:cNvPr>
          <p:cNvSpPr/>
          <p:nvPr/>
        </p:nvSpPr>
        <p:spPr>
          <a:xfrm>
            <a:off x="10313581" y="5969000"/>
            <a:ext cx="1733106" cy="612775"/>
          </a:xfrm>
          <a:prstGeom prst="rect">
            <a:avLst/>
          </a:prstGeom>
          <a:solidFill>
            <a:schemeClr val="bg1"/>
          </a:solidFill>
          <a:ln w="38100">
            <a:solidFill>
              <a:srgbClr val="93C0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21243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471B67A75503419B0BF7128FDE4CC0" ma:contentTypeVersion="13" ma:contentTypeDescription="Een nieuw document maken." ma:contentTypeScope="" ma:versionID="560731c4b248f030506e21751423ac02">
  <xsd:schema xmlns:xsd="http://www.w3.org/2001/XMLSchema" xmlns:xs="http://www.w3.org/2001/XMLSchema" xmlns:p="http://schemas.microsoft.com/office/2006/metadata/properties" xmlns:ns1="http://schemas.microsoft.com/sharepoint/v3" xmlns:ns2="9071b93c-6808-48ce-827e-d4abca6e5521" xmlns:ns3="fec77740-9f42-4cf0-8963-08b2a5b16ac5" targetNamespace="http://schemas.microsoft.com/office/2006/metadata/properties" ma:root="true" ma:fieldsID="d74fa5694ac77d0888f882d988469c30" ns1:_="" ns2:_="" ns3:_="">
    <xsd:import namespace="http://schemas.microsoft.com/sharepoint/v3"/>
    <xsd:import namespace="9071b93c-6808-48ce-827e-d4abca6e5521"/>
    <xsd:import namespace="fec77740-9f42-4cf0-8963-08b2a5b16a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71b93c-6808-48ce-827e-d4abca6e55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77740-9f42-4cf0-8963-08b2a5b16ac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81219D7-FE4E-475D-98D7-89A7968377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97B35B-9961-4CE6-A720-26EEA7A3FB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071b93c-6808-48ce-827e-d4abca6e5521"/>
    <ds:schemaRef ds:uri="fec77740-9f42-4cf0-8963-08b2a5b16a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8AC9B9-959D-4A73-9AAD-2A31B6503D5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4590</TotalTime>
  <Words>369</Words>
  <Application>Microsoft Office PowerPoint</Application>
  <PresentationFormat>Breedbeeld</PresentationFormat>
  <Paragraphs>48</Paragraphs>
  <Slides>18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Futura</vt:lpstr>
      <vt:lpstr>Kantoorthema</vt:lpstr>
      <vt:lpstr>Gecijferdheid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komt  de titel</dc:title>
  <dc:creator>Marieke Bor-de Vries</dc:creator>
  <cp:lastModifiedBy>Marieke Bor-de Vries</cp:lastModifiedBy>
  <cp:revision>17</cp:revision>
  <dcterms:created xsi:type="dcterms:W3CDTF">2021-09-27T09:29:56Z</dcterms:created>
  <dcterms:modified xsi:type="dcterms:W3CDTF">2022-06-03T08:53:42Z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0x010100F2471B67A75503419B0BF7128FDE4CC0</vt:lpwstr>
  </property>
</Properties>
</file>